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sldIdLst>
    <p:sldId id="257" r:id="rId2"/>
    <p:sldId id="262" r:id="rId3"/>
    <p:sldId id="263" r:id="rId4"/>
    <p:sldId id="259" r:id="rId5"/>
    <p:sldId id="264" r:id="rId6"/>
    <p:sldId id="265" r:id="rId7"/>
    <p:sldId id="273" r:id="rId8"/>
    <p:sldId id="270" r:id="rId9"/>
    <p:sldId id="274" r:id="rId10"/>
    <p:sldId id="272" r:id="rId11"/>
    <p:sldId id="266" r:id="rId12"/>
    <p:sldId id="276" r:id="rId13"/>
    <p:sldId id="271" r:id="rId14"/>
    <p:sldId id="275" r:id="rId15"/>
    <p:sldId id="277" r:id="rId16"/>
    <p:sldId id="278" r:id="rId17"/>
    <p:sldId id="279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3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4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etsylehmancenterma.gov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Ethics in AI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Ying Ding, school of Information, dell medical school, </a:t>
            </a:r>
            <a:r>
              <a:rPr lang="en-US" dirty="0" err="1"/>
              <a:t>ut</a:t>
            </a:r>
            <a:r>
              <a:rPr lang="en-US" dirty="0"/>
              <a:t> Austin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42D6-B138-4CAA-81A7-000D9285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60"/>
            <a:ext cx="11029616" cy="646332"/>
          </a:xfrm>
        </p:spPr>
        <p:txBody>
          <a:bodyPr/>
          <a:lstStyle/>
          <a:p>
            <a:r>
              <a:rPr lang="en-US" dirty="0"/>
              <a:t>The fall of IBM’s Watson Oncology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B06563-1686-46CA-8559-409F18EAB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04" y="1589328"/>
            <a:ext cx="5419765" cy="2209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F00E5-8197-4B3C-8185-57A0CDA69A91}"/>
              </a:ext>
            </a:extLst>
          </p:cNvPr>
          <p:cNvSpPr txBox="1"/>
          <p:nvPr/>
        </p:nvSpPr>
        <p:spPr>
          <a:xfrm>
            <a:off x="6941713" y="1351492"/>
            <a:ext cx="4765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2012, IBM closed a deal with Memorial Sloan Kettering, one of the preeminent cancer centers in the country, to train an AI to make treatment recommendations.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5483A-AA03-41F0-A3E7-BA77C7756C84}"/>
              </a:ext>
            </a:extLst>
          </p:cNvPr>
          <p:cNvSpPr txBox="1"/>
          <p:nvPr/>
        </p:nvSpPr>
        <p:spPr>
          <a:xfrm>
            <a:off x="360062" y="6450590"/>
            <a:ext cx="7463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https://slate.com/technology/2022/01/ibm-watson-health-failure-artificial-intelligence.html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BE3D1B-6CAB-49B2-BEE7-B2696B627986}"/>
              </a:ext>
            </a:extLst>
          </p:cNvPr>
          <p:cNvSpPr/>
          <p:nvPr/>
        </p:nvSpPr>
        <p:spPr>
          <a:xfrm>
            <a:off x="6941713" y="2736519"/>
            <a:ext cx="48810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etina"/>
              </a:rPr>
              <a:t>Truven, </a:t>
            </a:r>
            <a:r>
              <a:rPr lang="en-US" dirty="0" err="1">
                <a:solidFill>
                  <a:srgbClr val="222222"/>
                </a:solidFill>
                <a:latin typeface="Retina"/>
              </a:rPr>
              <a:t>Phytel</a:t>
            </a:r>
            <a:r>
              <a:rPr lang="en-US" dirty="0">
                <a:solidFill>
                  <a:srgbClr val="222222"/>
                </a:solidFill>
                <a:latin typeface="Retina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Retina"/>
              </a:rPr>
              <a:t>Explorys</a:t>
            </a:r>
            <a:r>
              <a:rPr lang="en-US" dirty="0">
                <a:solidFill>
                  <a:srgbClr val="222222"/>
                </a:solidFill>
                <a:latin typeface="Retina"/>
              </a:rPr>
              <a:t> and merge. Truven had the biggest insurance database in the nation with 300 million covered lives, </a:t>
            </a:r>
            <a:r>
              <a:rPr lang="en-US" dirty="0" err="1">
                <a:solidFill>
                  <a:srgbClr val="222222"/>
                </a:solidFill>
                <a:latin typeface="Retina"/>
              </a:rPr>
              <a:t>Explorys</a:t>
            </a:r>
            <a:r>
              <a:rPr lang="en-US" dirty="0">
                <a:solidFill>
                  <a:srgbClr val="222222"/>
                </a:solidFill>
                <a:latin typeface="Retina"/>
              </a:rPr>
              <a:t> provided a clinical data set of actual electronic health records kept by health systems representing about 50 million or so patients, </a:t>
            </a:r>
            <a:r>
              <a:rPr lang="en-US" dirty="0" err="1">
                <a:solidFill>
                  <a:srgbClr val="222222"/>
                </a:solidFill>
                <a:latin typeface="Retina"/>
              </a:rPr>
              <a:t>Phytel</a:t>
            </a:r>
            <a:r>
              <a:rPr lang="en-US" dirty="0">
                <a:solidFill>
                  <a:srgbClr val="222222"/>
                </a:solidFill>
                <a:latin typeface="Retina"/>
              </a:rPr>
              <a:t> added on top of that, and Merge had a huge imaging database. They had all this data and the idea was: Expose Watson to that, and it finds patterns that physicians and anyone else can’t possibly find when looking at that data, given all the variables in it.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53F1A-36AF-4C95-85E6-8D408615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47" y="3972522"/>
            <a:ext cx="5175922" cy="23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99E2-A083-48C3-A9F5-1404833B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98" y="700671"/>
            <a:ext cx="11029616" cy="648065"/>
          </a:xfrm>
        </p:spPr>
        <p:txBody>
          <a:bodyPr/>
          <a:lstStyle/>
          <a:p>
            <a:r>
              <a:rPr lang="en-US" dirty="0"/>
              <a:t>Algorithm Transparency: </a:t>
            </a:r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1FA2-9230-4262-80C6-9B0021BB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10" y="1445764"/>
            <a:ext cx="5285135" cy="4826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right to explanation</a:t>
            </a:r>
          </a:p>
          <a:p>
            <a:r>
              <a:rPr lang="en-US" dirty="0"/>
              <a:t>Different users and different situations will require different things in terms of </a:t>
            </a:r>
            <a:r>
              <a:rPr lang="en-US" dirty="0" err="1"/>
              <a:t>explainability</a:t>
            </a:r>
            <a:r>
              <a:rPr lang="en-US" dirty="0"/>
              <a:t>. </a:t>
            </a:r>
          </a:p>
          <a:p>
            <a:r>
              <a:rPr lang="en-US" dirty="0"/>
              <a:t>Counterfactual explanations: what if, why not,</a:t>
            </a:r>
          </a:p>
          <a:p>
            <a:r>
              <a:rPr lang="en-US" dirty="0"/>
              <a:t>Decisions are based on a combination of information and preferences, user preferences are ignored. </a:t>
            </a:r>
          </a:p>
          <a:p>
            <a:r>
              <a:rPr lang="en-US" dirty="0"/>
              <a:t>Human error vs. algorithmic error: we hold algorithms to a higher standard than we hold humans</a:t>
            </a:r>
          </a:p>
          <a:p>
            <a:r>
              <a:rPr lang="en-US" dirty="0"/>
              <a:t>Court:  judge decisions/actions as negligent or malicious through court discussion and human explanation, but machine cannot join court discussion</a:t>
            </a:r>
          </a:p>
          <a:p>
            <a:r>
              <a:rPr lang="en-US" dirty="0"/>
              <a:t>Interaction: itself is a process of explanation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60FBE-AD55-4AFF-83C7-8A6B810A6D93}"/>
              </a:ext>
            </a:extLst>
          </p:cNvPr>
          <p:cNvSpPr txBox="1"/>
          <p:nvPr/>
        </p:nvSpPr>
        <p:spPr>
          <a:xfrm>
            <a:off x="8252150" y="603643"/>
            <a:ext cx="3573888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Is this human ‘black box’ very different from the algorithmic black box?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21F7B-2D41-49A0-82FA-2FA8C2AECC1B}"/>
              </a:ext>
            </a:extLst>
          </p:cNvPr>
          <p:cNvSpPr txBox="1"/>
          <p:nvPr/>
        </p:nvSpPr>
        <p:spPr>
          <a:xfrm>
            <a:off x="1371600" y="6391001"/>
            <a:ext cx="43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https://www.uxai.design/design-strategy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6E97F7-14AC-44BA-AD63-59264771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038" y="1378347"/>
            <a:ext cx="5715000" cy="23888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E7AA5A-2737-48EB-861F-D0D0942CBB55}"/>
              </a:ext>
            </a:extLst>
          </p:cNvPr>
          <p:cNvSpPr/>
          <p:nvPr/>
        </p:nvSpPr>
        <p:spPr>
          <a:xfrm>
            <a:off x="7555167" y="3665524"/>
            <a:ext cx="31943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https://weina.me/clinical_xai_guideline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E973FA-AC2F-4CDE-A863-DB4AC7DD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038" y="4016968"/>
            <a:ext cx="5808359" cy="25279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75DFF8-87E2-46D1-ABB7-DF99F274CE76}"/>
              </a:ext>
            </a:extLst>
          </p:cNvPr>
          <p:cNvSpPr/>
          <p:nvPr/>
        </p:nvSpPr>
        <p:spPr>
          <a:xfrm>
            <a:off x="6096000" y="654489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https://www.fiddler.ai/blog/explainable-ai-goes-mainstream-but-who-should-be-explaining</a:t>
            </a:r>
          </a:p>
        </p:txBody>
      </p:sp>
    </p:spTree>
    <p:extLst>
      <p:ext uri="{BB962C8B-B14F-4D97-AF65-F5344CB8AC3E}">
        <p14:creationId xmlns:p14="http://schemas.microsoft.com/office/powerpoint/2010/main" val="104526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2EEB-F999-4085-94E8-5CC229C8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5" y="695459"/>
            <a:ext cx="8994250" cy="725338"/>
          </a:xfrm>
        </p:spPr>
        <p:txBody>
          <a:bodyPr/>
          <a:lstStyle/>
          <a:p>
            <a:r>
              <a:rPr lang="en-US" dirty="0"/>
              <a:t>Contextualizing AI results: Ethics of </a:t>
            </a:r>
            <a:r>
              <a:rPr lang="en-US" dirty="0" err="1"/>
              <a:t>Carebots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C2BB-22E1-4636-A691-3158FA92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17" y="1740699"/>
            <a:ext cx="6296126" cy="4344569"/>
          </a:xfrm>
        </p:spPr>
        <p:txBody>
          <a:bodyPr>
            <a:normAutofit/>
          </a:bodyPr>
          <a:lstStyle/>
          <a:p>
            <a:r>
              <a:rPr lang="en-US" b="1" dirty="0"/>
              <a:t>Balancing</a:t>
            </a:r>
            <a:r>
              <a:rPr lang="en-US" dirty="0"/>
              <a:t>: </a:t>
            </a:r>
            <a:r>
              <a:rPr lang="en-US" dirty="0" err="1"/>
              <a:t>Overmedicalising</a:t>
            </a:r>
            <a:r>
              <a:rPr lang="en-US" dirty="0"/>
              <a:t> healthy people, causing anxiety – prediabetes</a:t>
            </a:r>
          </a:p>
          <a:p>
            <a:r>
              <a:rPr lang="en-US" b="1" dirty="0"/>
              <a:t>Localization or personalization</a:t>
            </a:r>
            <a:r>
              <a:rPr lang="en-US" dirty="0"/>
              <a:t>: from generalization (what AI is good at) to </a:t>
            </a:r>
            <a:r>
              <a:rPr lang="en-US" dirty="0" err="1"/>
              <a:t>degeneralization</a:t>
            </a:r>
            <a:r>
              <a:rPr lang="en-US" dirty="0"/>
              <a:t> (what AI is not good at)</a:t>
            </a:r>
          </a:p>
          <a:p>
            <a:r>
              <a:rPr lang="en-US" dirty="0"/>
              <a:t>Ethics of </a:t>
            </a:r>
            <a:r>
              <a:rPr lang="en-US" dirty="0" err="1"/>
              <a:t>Carebots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infringements of privacy</a:t>
            </a:r>
          </a:p>
          <a:p>
            <a:pPr lvl="1"/>
            <a:r>
              <a:rPr lang="en-US" dirty="0"/>
              <a:t>Deception for early with dementia </a:t>
            </a:r>
          </a:p>
          <a:p>
            <a:pPr lvl="1"/>
            <a:r>
              <a:rPr lang="en-US" dirty="0"/>
              <a:t>Overreliance and attachment</a:t>
            </a:r>
          </a:p>
          <a:p>
            <a:pPr lvl="1"/>
            <a:r>
              <a:rPr lang="en-US" dirty="0"/>
              <a:t>maintenance of trust</a:t>
            </a:r>
          </a:p>
          <a:p>
            <a:pPr lvl="1"/>
            <a:r>
              <a:rPr lang="en-US" dirty="0"/>
              <a:t>Deontology: issues of autonomy, dignity, deception, and social isolation</a:t>
            </a:r>
          </a:p>
          <a:p>
            <a:pPr lvl="1"/>
            <a:r>
              <a:rPr lang="en-US" dirty="0"/>
              <a:t>Health disparity: affordability of </a:t>
            </a:r>
            <a:r>
              <a:rPr lang="en-US" dirty="0" err="1"/>
              <a:t>carebots</a:t>
            </a:r>
            <a:endParaRPr lang="en-US" dirty="0"/>
          </a:p>
          <a:p>
            <a:pPr lvl="1"/>
            <a:r>
              <a:rPr lang="en-US" dirty="0"/>
              <a:t>Human Dignity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0DADE-1EBA-40BD-984B-164BC234F7DE}"/>
              </a:ext>
            </a:extLst>
          </p:cNvPr>
          <p:cNvSpPr txBox="1"/>
          <p:nvPr/>
        </p:nvSpPr>
        <p:spPr>
          <a:xfrm>
            <a:off x="734096" y="6240672"/>
            <a:ext cx="651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https://www.ncbi.nlm.nih.gov/pmc/articles/PMC7245509/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D2B8F-4978-4875-816B-6D761F04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752" y="776386"/>
            <a:ext cx="1143008" cy="1485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C0422-8FA0-421D-A6C4-4647515B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87" y="2407739"/>
            <a:ext cx="3514751" cy="2324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632761-EB79-4C0C-B165-DA1C14908605}"/>
              </a:ext>
            </a:extLst>
          </p:cNvPr>
          <p:cNvSpPr txBox="1"/>
          <p:nvPr/>
        </p:nvSpPr>
        <p:spPr>
          <a:xfrm>
            <a:off x="7895122" y="4986225"/>
            <a:ext cx="4029259" cy="120032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Who is to be held accountable if a care receiver takes his own life under the watch of a care robot which is an autonomous agent.</a:t>
            </a:r>
          </a:p>
        </p:txBody>
      </p:sp>
    </p:spTree>
    <p:extLst>
      <p:ext uri="{BB962C8B-B14F-4D97-AF65-F5344CB8AC3E}">
        <p14:creationId xmlns:p14="http://schemas.microsoft.com/office/powerpoint/2010/main" val="209801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7FEC-AA94-4E2C-A1D4-BF895082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85" y="843127"/>
            <a:ext cx="5904822" cy="659011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Design: a trust bridge between AI, doctor, and patient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FF6D-0AD3-4C2A-A5DC-C79DF17F3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84" y="1669011"/>
            <a:ext cx="5473380" cy="4216634"/>
          </a:xfrm>
        </p:spPr>
        <p:txBody>
          <a:bodyPr>
            <a:normAutofit/>
          </a:bodyPr>
          <a:lstStyle/>
          <a:p>
            <a:r>
              <a:rPr lang="en-US" dirty="0"/>
              <a:t>Including end-users (e.g., clinicians) in the design of AI in healthcare</a:t>
            </a:r>
          </a:p>
          <a:p>
            <a:r>
              <a:rPr lang="en-US" dirty="0"/>
              <a:t>Being explainable and transparent on AI technologies</a:t>
            </a:r>
          </a:p>
          <a:p>
            <a:r>
              <a:rPr lang="en-US" dirty="0"/>
              <a:t>The involvement of end user in the design can reinforce transparent development process.</a:t>
            </a:r>
          </a:p>
          <a:p>
            <a:r>
              <a:rPr lang="en-US" dirty="0"/>
              <a:t>Ethical Design</a:t>
            </a:r>
          </a:p>
          <a:p>
            <a:pPr lvl="1"/>
            <a:r>
              <a:rPr lang="en-US" dirty="0"/>
              <a:t>top-down: embedding ethical principles into AI algorithm</a:t>
            </a:r>
          </a:p>
          <a:p>
            <a:pPr lvl="1"/>
            <a:r>
              <a:rPr lang="en-US" dirty="0"/>
              <a:t>bottom up: AI algorithm adapts and learns an external set of principles based on the observations of humans</a:t>
            </a:r>
          </a:p>
          <a:p>
            <a:pPr lvl="1"/>
            <a:r>
              <a:rPr lang="en-US" dirty="0" err="1"/>
              <a:t>technomoral</a:t>
            </a:r>
            <a:r>
              <a:rPr lang="en-US" dirty="0"/>
              <a:t> care: skillful, attentive, responsible and emotionally responsive disposition to personally meet the needs of others who share our </a:t>
            </a:r>
            <a:r>
              <a:rPr lang="en-US" dirty="0" err="1"/>
              <a:t>technosocial</a:t>
            </a:r>
            <a:r>
              <a:rPr lang="en-US" dirty="0"/>
              <a:t>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1E2FD-3C7A-4174-B9D7-F8659C879D49}"/>
              </a:ext>
            </a:extLst>
          </p:cNvPr>
          <p:cNvSpPr txBox="1"/>
          <p:nvPr/>
        </p:nvSpPr>
        <p:spPr>
          <a:xfrm>
            <a:off x="7723031" y="3599392"/>
            <a:ext cx="43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https://www.uxai.design/design-strategy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283DB-8DA6-41B1-B946-68F8565AB411}"/>
              </a:ext>
            </a:extLst>
          </p:cNvPr>
          <p:cNvSpPr txBox="1"/>
          <p:nvPr/>
        </p:nvSpPr>
        <p:spPr>
          <a:xfrm>
            <a:off x="6428202" y="6387998"/>
            <a:ext cx="5926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https://www.frontiersin.org/articles/10.3389/fsurg.2022.862322/full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8B09C4-B63A-4694-8C78-F36E4EE2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138" y="598868"/>
            <a:ext cx="4108716" cy="2939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096A8B-7AC9-4641-A797-7B9804F9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211" y="3968216"/>
            <a:ext cx="5090076" cy="24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02C8-2EB4-42B4-B1E0-7415D80C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6" y="637503"/>
            <a:ext cx="11029616" cy="776853"/>
          </a:xfrm>
        </p:spPr>
        <p:txBody>
          <a:bodyPr/>
          <a:lstStyle/>
          <a:p>
            <a:r>
              <a:rPr lang="en-US" dirty="0" err="1"/>
              <a:t>demistifying</a:t>
            </a:r>
            <a:r>
              <a:rPr lang="en-US" dirty="0"/>
              <a:t>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E3C86-C9E4-4D0B-9A07-B9ECDB32C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38271"/>
            <a:ext cx="5016444" cy="472654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Trust</a:t>
            </a:r>
            <a:r>
              <a:rPr lang="en-US" dirty="0"/>
              <a:t> is a relational and normative concept. </a:t>
            </a:r>
          </a:p>
          <a:p>
            <a:r>
              <a:rPr lang="en-US" b="1" dirty="0"/>
              <a:t>Trust</a:t>
            </a:r>
            <a:r>
              <a:rPr lang="en-US" dirty="0"/>
              <a:t> implies some uncertainty or risks</a:t>
            </a:r>
          </a:p>
          <a:p>
            <a:r>
              <a:rPr lang="en-US" b="1" dirty="0"/>
              <a:t>Human and Technology Trust</a:t>
            </a:r>
            <a:r>
              <a:rPr lang="en-US" dirty="0"/>
              <a:t>: iterative process of testing and evaluating</a:t>
            </a:r>
          </a:p>
          <a:p>
            <a:r>
              <a:rPr lang="en-US" b="1" dirty="0"/>
              <a:t>Trust</a:t>
            </a:r>
            <a:r>
              <a:rPr lang="en-US" dirty="0"/>
              <a:t> is a dynamic process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Communication</a:t>
            </a:r>
          </a:p>
          <a:p>
            <a:r>
              <a:rPr lang="en-US" dirty="0"/>
              <a:t>Education</a:t>
            </a:r>
          </a:p>
          <a:p>
            <a:r>
              <a:rPr lang="en-US" dirty="0"/>
              <a:t>Governance: developing policy to address ethical, social, and legal issue</a:t>
            </a:r>
          </a:p>
          <a:p>
            <a:r>
              <a:rPr lang="en-US" dirty="0"/>
              <a:t>Regulation: continuous certification for AI </a:t>
            </a:r>
          </a:p>
          <a:p>
            <a:r>
              <a:rPr lang="en-US" dirty="0"/>
              <a:t>Monitoring: learning, adapting, and mitigating bias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073A2-3D7F-4F25-8FB3-35BEDA16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089" y="848132"/>
            <a:ext cx="2705120" cy="1552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7EC34C-397E-4BC6-97DF-1FF9E55D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65" y="2831259"/>
            <a:ext cx="5391189" cy="3590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C5470-F1AA-4F23-9C1B-35E23034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325" y="848131"/>
            <a:ext cx="1781188" cy="15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98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99F9-8DB0-2B90-32CE-29470DAB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and Ethical AI in Healthcare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B5BE2-7612-AADE-7DCF-E39155344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057" y="2053128"/>
            <a:ext cx="6575821" cy="36337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78FE24-5FA4-1D52-4D54-7D1AA8A9E735}"/>
              </a:ext>
            </a:extLst>
          </p:cNvPr>
          <p:cNvSpPr txBox="1"/>
          <p:nvPr/>
        </p:nvSpPr>
        <p:spPr>
          <a:xfrm>
            <a:off x="460268" y="5832678"/>
            <a:ext cx="11095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https://www.ncbi.nlm.nih.gov/pmc/articles/PMC10457697/#:~:text=ChatGPT%20presents%20potential%20ethical%20challenges,privacy%20due%20to%20data%20collection.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EFC33-0277-4CBD-D63C-AA1781137C46}"/>
              </a:ext>
            </a:extLst>
          </p:cNvPr>
          <p:cNvSpPr txBox="1"/>
          <p:nvPr/>
        </p:nvSpPr>
        <p:spPr>
          <a:xfrm>
            <a:off x="8002534" y="1010750"/>
            <a:ext cx="37757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ChatGPT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may need to hold a valid license and comply with specific regulations governing their practice.</a:t>
            </a:r>
          </a:p>
          <a:p>
            <a:endParaRPr lang="en-US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Humanistic ethics should guide the use of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ChatGPT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in health care, emphasizing the importance of a person-centered approach.</a:t>
            </a:r>
          </a:p>
          <a:p>
            <a:endParaRPr lang="en-US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Cambria" panose="02040503050406030204" pitchFamily="18" charset="0"/>
              </a:rPr>
              <a:t>M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itigate the potential “automation bias” that can result from overreliance on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0BB6-D13D-6097-6E6B-CBA23073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4764060" cy="1188720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ChatGPT</a:t>
            </a:r>
            <a:r>
              <a:rPr lang="en-US" dirty="0"/>
              <a:t> thinks about this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534CEA-29C7-D891-518D-C4F1B1D51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89" y="1890876"/>
            <a:ext cx="5227373" cy="45590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A12D7-BAD0-8BC6-CA62-6F524E92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252" y="702156"/>
            <a:ext cx="6600817" cy="58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5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21721-0B68-EFE7-8298-5693B678C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5807" y="2341563"/>
            <a:ext cx="6660386" cy="363378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B9F520-876E-2C70-F23C-3678ECED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18903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ChatGPT</a:t>
            </a:r>
            <a:r>
              <a:rPr lang="en-US" dirty="0"/>
              <a:t> thinks about ethical ai in healthcare</a:t>
            </a:r>
          </a:p>
        </p:txBody>
      </p:sp>
    </p:spTree>
    <p:extLst>
      <p:ext uri="{BB962C8B-B14F-4D97-AF65-F5344CB8AC3E}">
        <p14:creationId xmlns:p14="http://schemas.microsoft.com/office/powerpoint/2010/main" val="164365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way to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10338" cy="4351338"/>
          </a:xfrm>
        </p:spPr>
        <p:txBody>
          <a:bodyPr/>
          <a:lstStyle/>
          <a:p>
            <a:r>
              <a:rPr lang="en-US" dirty="0"/>
              <a:t>In 1994, Betsy Lehman, a reporter of Boston Globe and mother of two young girls, was battling advanced stage of breast cancer. She was killed by the four times the intended dose of a powerful chemotherapy drug at Dana-Farber Hospital (the world premier cancer center). – Betsy Lehman Center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114" y="591937"/>
            <a:ext cx="4262997" cy="3916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E3411-7649-4320-8CBF-3BD2B45A78EE}"/>
              </a:ext>
            </a:extLst>
          </p:cNvPr>
          <p:cNvSpPr txBox="1"/>
          <p:nvPr/>
        </p:nvSpPr>
        <p:spPr>
          <a:xfrm>
            <a:off x="5307291" y="5439266"/>
            <a:ext cx="501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https://betsylehmancenterma.gov/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42C0-3A93-4B01-B759-10C2E40F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39" y="710133"/>
            <a:ext cx="11029616" cy="557913"/>
          </a:xfrm>
        </p:spPr>
        <p:txBody>
          <a:bodyPr/>
          <a:lstStyle/>
          <a:p>
            <a:r>
              <a:rPr lang="en-US" dirty="0"/>
              <a:t>Mindset shift: augment vs. automate/replace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BD64-89C7-4638-A540-6825A5CED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3398380" cy="363448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</a:t>
            </a:r>
          </a:p>
          <a:p>
            <a:r>
              <a:rPr lang="en-US" dirty="0"/>
              <a:t>Bike</a:t>
            </a:r>
          </a:p>
          <a:p>
            <a:r>
              <a:rPr lang="en-US" dirty="0"/>
              <a:t>Car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1630D-8733-440A-B86B-8F76BC3C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548" y="702156"/>
            <a:ext cx="2250391" cy="2709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158B3-3D64-4DFA-9BF2-750A83308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873" y="3623195"/>
            <a:ext cx="2047740" cy="206282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22B384-BAAA-4C23-BD66-1281D6E6853D}"/>
              </a:ext>
            </a:extLst>
          </p:cNvPr>
          <p:cNvSpPr txBox="1">
            <a:spLocks/>
          </p:cNvSpPr>
          <p:nvPr/>
        </p:nvSpPr>
        <p:spPr>
          <a:xfrm>
            <a:off x="2887815" y="2340864"/>
            <a:ext cx="3398380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 (Happy to be replaced)</a:t>
            </a:r>
          </a:p>
          <a:p>
            <a:r>
              <a:rPr lang="en-US" dirty="0"/>
              <a:t>Washing machine</a:t>
            </a:r>
          </a:p>
          <a:p>
            <a:r>
              <a:rPr lang="en-US" dirty="0"/>
              <a:t>Dishwasher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BFFCF1-3D85-42AD-A39B-015BBA096B7B}"/>
              </a:ext>
            </a:extLst>
          </p:cNvPr>
          <p:cNvSpPr txBox="1">
            <a:spLocks/>
          </p:cNvSpPr>
          <p:nvPr/>
        </p:nvSpPr>
        <p:spPr>
          <a:xfrm>
            <a:off x="5898021" y="2280763"/>
            <a:ext cx="3398380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Automate/Replace</a:t>
            </a:r>
          </a:p>
          <a:p>
            <a:r>
              <a:rPr lang="en-US" dirty="0"/>
              <a:t>Driverless Car</a:t>
            </a:r>
          </a:p>
          <a:p>
            <a:r>
              <a:rPr lang="en-US" dirty="0" err="1"/>
              <a:t>ChatGPT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008AE3-2695-4F7F-AA49-4C87CEFDE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39" y="1783647"/>
            <a:ext cx="1362085" cy="1114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529A22-6000-491C-83B7-4D8A256DD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70" y="5009743"/>
            <a:ext cx="1679829" cy="1352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3EAD5C-1DA1-4319-8B00-5773150B0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866" y="4990425"/>
            <a:ext cx="1923705" cy="1371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6E50CD-9703-4734-8449-BD5063C02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3093" y="4971375"/>
            <a:ext cx="2003147" cy="1390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9DDC6A-0FDD-42EE-9813-9C3388242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601" y="1595241"/>
            <a:ext cx="2571769" cy="13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DECDE-F3B5-46AA-8EE2-DE36D9B9ED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9517" y="1478326"/>
            <a:ext cx="1592291" cy="15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0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5B4F-63D7-43F1-9F70-0CECCE9DC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8" y="747165"/>
            <a:ext cx="11029616" cy="602989"/>
          </a:xfrm>
        </p:spPr>
        <p:txBody>
          <a:bodyPr/>
          <a:lstStyle/>
          <a:p>
            <a:r>
              <a:rPr lang="en-US" dirty="0"/>
              <a:t>Human privileged skills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632A8-E159-47CA-8A66-59DCBCCF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564" y="702156"/>
            <a:ext cx="1576730" cy="1408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D6510-0F17-4C7B-81CB-0712A3E6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563" y="2174854"/>
            <a:ext cx="1576731" cy="140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773AB-0F91-47BB-8C6E-6EFAFB4EE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070" y="3647551"/>
            <a:ext cx="1576731" cy="1408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C39EC-BD83-4889-AFA7-81826F60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8210" y="5120249"/>
            <a:ext cx="1536084" cy="1408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A56B2-2FCE-4F11-B9A9-CADD6BBE5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858" y="702156"/>
            <a:ext cx="1362617" cy="1408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D64F2B-4393-4120-8079-1E77D48B5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7858" y="2193170"/>
            <a:ext cx="1362616" cy="1371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33362-83F4-4B59-939F-F9877B0CA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2931" y="3647551"/>
            <a:ext cx="1362617" cy="1408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5B7C9-991A-432D-9578-B78F54894A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2930" y="5120250"/>
            <a:ext cx="1362617" cy="1408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7BED2C-AF13-418B-AC1D-A3D057DA4A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0871" y="1648636"/>
            <a:ext cx="6229396" cy="45910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E613-6309-4E2D-94C2-6873AEF7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857" y="1830307"/>
            <a:ext cx="2063668" cy="40810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Thinking</a:t>
            </a:r>
          </a:p>
          <a:p>
            <a:r>
              <a:rPr lang="en-US" dirty="0"/>
              <a:t>Creating</a:t>
            </a:r>
          </a:p>
          <a:p>
            <a:r>
              <a:rPr lang="en-US" dirty="0"/>
              <a:t>Judging</a:t>
            </a:r>
          </a:p>
          <a:p>
            <a:r>
              <a:rPr lang="en-US" dirty="0"/>
              <a:t>Deciding</a:t>
            </a:r>
          </a:p>
          <a:p>
            <a:r>
              <a:rPr lang="en-US" dirty="0"/>
              <a:t>Diagnosing</a:t>
            </a:r>
          </a:p>
          <a:p>
            <a:r>
              <a:rPr lang="en-US" dirty="0"/>
              <a:t>Inventing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Aggregating info to make decision: </a:t>
            </a:r>
            <a:br>
              <a:rPr lang="en-US" dirty="0"/>
            </a:br>
            <a:r>
              <a:rPr lang="en-US" dirty="0"/>
              <a:t>Leap vs. Step</a:t>
            </a:r>
          </a:p>
          <a:p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935B8A1-26A9-4FF7-8651-94D5507985B1}"/>
              </a:ext>
            </a:extLst>
          </p:cNvPr>
          <p:cNvSpPr/>
          <p:nvPr/>
        </p:nvSpPr>
        <p:spPr>
          <a:xfrm>
            <a:off x="1068946" y="4227513"/>
            <a:ext cx="515155" cy="489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4C501-EA4F-4D74-8C90-F691BFA1BA21}"/>
              </a:ext>
            </a:extLst>
          </p:cNvPr>
          <p:cNvSpPr txBox="1"/>
          <p:nvPr/>
        </p:nvSpPr>
        <p:spPr>
          <a:xfrm>
            <a:off x="5364051" y="1114023"/>
            <a:ext cx="281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Narrow AI vs. General AI</a:t>
            </a:r>
          </a:p>
        </p:txBody>
      </p:sp>
    </p:spTree>
    <p:extLst>
      <p:ext uri="{BB962C8B-B14F-4D97-AF65-F5344CB8AC3E}">
        <p14:creationId xmlns:p14="http://schemas.microsoft.com/office/powerpoint/2010/main" val="119427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D42B-AF01-49C6-9306-6A1AB84F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66292"/>
            <a:ext cx="11029616" cy="686701"/>
          </a:xfrm>
        </p:spPr>
        <p:txBody>
          <a:bodyPr/>
          <a:lstStyle/>
          <a:p>
            <a:r>
              <a:rPr lang="en-US" dirty="0"/>
              <a:t>AI doctor vs. human doctor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8263DC-7C10-463C-AA10-E147E5C31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425" y="1745088"/>
            <a:ext cx="7636569" cy="2955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07AFB-C21E-4E50-9621-DB36C80B7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16" y="4435723"/>
            <a:ext cx="5633378" cy="223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A21BB-65A1-4F19-8B44-DF5A01768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996" y="1109643"/>
            <a:ext cx="2647969" cy="150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8A53F-2FD0-48A0-A3D7-6AB9B81A3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996" y="2859111"/>
            <a:ext cx="2647969" cy="1419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E2985-E145-472F-9924-AF8573226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995" y="4523707"/>
            <a:ext cx="2647969" cy="14192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8CC6F-73C6-4773-B3D8-A6C965404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92" y="4912882"/>
            <a:ext cx="1537383" cy="17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33EE-D6EB-426B-A393-01265B3E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89" y="661345"/>
            <a:ext cx="11029616" cy="676280"/>
          </a:xfrm>
        </p:spPr>
        <p:txBody>
          <a:bodyPr/>
          <a:lstStyle/>
          <a:p>
            <a:r>
              <a:rPr lang="en-US" dirty="0"/>
              <a:t>In god we trust! in ai we trust? Whom to blame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D0F4-84D4-4C3C-8291-5C592DEDF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23" y="1516616"/>
            <a:ext cx="5780970" cy="3634486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r>
              <a:rPr lang="en-US" dirty="0"/>
              <a:t>AI does not have the capacity to be trusted because it does not possess emotive states or be held responsible for its actions  </a:t>
            </a:r>
            <a:r>
              <a:rPr lang="en-US" dirty="0">
                <a:sym typeface="Wingdings" panose="05000000000000000000" pitchFamily="2" charset="2"/>
              </a:rPr>
              <a:t> requirements of the affective and normative accounts of trust.</a:t>
            </a:r>
          </a:p>
          <a:p>
            <a:r>
              <a:rPr lang="en-US" dirty="0">
                <a:sym typeface="Wingdings" panose="05000000000000000000" pitchFamily="2" charset="2"/>
              </a:rPr>
              <a:t>AI does meet all the requirements of the rational account of trust  a form of reliance. </a:t>
            </a:r>
          </a:p>
          <a:p>
            <a:pPr lvl="1"/>
            <a:r>
              <a:rPr lang="en-US" dirty="0"/>
              <a:t>Rational trust is that the trustor is making a logical choice</a:t>
            </a:r>
          </a:p>
          <a:p>
            <a:r>
              <a:rPr lang="en-US" dirty="0"/>
              <a:t>German philosopher Martin Heidegger said that the human-technology relationship oscillates between suspicion and reliance.</a:t>
            </a:r>
          </a:p>
          <a:p>
            <a:endParaRPr lang="en-US" dirty="0"/>
          </a:p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Being trustworthy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438FA-51EC-4706-9844-106D17622A7B}"/>
              </a:ext>
            </a:extLst>
          </p:cNvPr>
          <p:cNvSpPr txBox="1"/>
          <p:nvPr/>
        </p:nvSpPr>
        <p:spPr>
          <a:xfrm>
            <a:off x="637506" y="5865108"/>
            <a:ext cx="5138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https://link.springer.com/article/10.1007/s11948-020-00228-y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44BB4-EE1D-47D7-8C5A-FC92ACD82F86}"/>
              </a:ext>
            </a:extLst>
          </p:cNvPr>
          <p:cNvSpPr txBox="1"/>
          <p:nvPr/>
        </p:nvSpPr>
        <p:spPr>
          <a:xfrm>
            <a:off x="637506" y="6196655"/>
            <a:ext cx="5138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https://link.springer.com/article/10.1007/s43681-022-00200-5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47CDA-E8C2-4CC6-B29E-33CA8CD6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565" y="1337625"/>
            <a:ext cx="2376152" cy="1573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81CDD-B375-41B2-859A-3DEE5EDFE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826" y="4892943"/>
            <a:ext cx="2376152" cy="1126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4E104-62B4-4B39-91C0-0D39E120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26" y="3098002"/>
            <a:ext cx="1994053" cy="1573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99AFAF-B184-43D3-AE4C-273F715ED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449" y="695946"/>
            <a:ext cx="2761620" cy="2809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CD965-9838-49C4-A5A3-20037519E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627" y="3995402"/>
            <a:ext cx="2607181" cy="13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4018-AC86-41B0-974F-9672B43A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2580"/>
            <a:ext cx="5723016" cy="751096"/>
          </a:xfrm>
        </p:spPr>
        <p:txBody>
          <a:bodyPr/>
          <a:lstStyle/>
          <a:p>
            <a:r>
              <a:rPr lang="en-US" dirty="0"/>
              <a:t>Ai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693CF-262D-4827-A705-3E19C84CD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6384"/>
            <a:ext cx="5896881" cy="44234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AI can diagnose skin cancer better than board-certified dermatologists</a:t>
            </a:r>
          </a:p>
          <a:p>
            <a:r>
              <a:rPr lang="en-US" dirty="0"/>
              <a:t>Chatbots are used to dispense medical advice in lieu of nurses</a:t>
            </a:r>
          </a:p>
          <a:p>
            <a:r>
              <a:rPr lang="en-US" dirty="0"/>
              <a:t>Machine learning methods for sepsis prediction</a:t>
            </a:r>
          </a:p>
          <a:p>
            <a:r>
              <a:rPr lang="en-US" dirty="0"/>
              <a:t>Medical imaging diagnosis</a:t>
            </a:r>
          </a:p>
          <a:p>
            <a:r>
              <a:rPr lang="en-US" dirty="0"/>
              <a:t>Surgery robots</a:t>
            </a:r>
          </a:p>
          <a:p>
            <a:r>
              <a:rPr lang="en-US" dirty="0"/>
              <a:t>Genomic biomarker identification for cancer patients</a:t>
            </a:r>
          </a:p>
          <a:p>
            <a:r>
              <a:rPr lang="en-US" dirty="0"/>
              <a:t>Stroke diagnosis</a:t>
            </a:r>
          </a:p>
          <a:p>
            <a:r>
              <a:rPr lang="en-US" dirty="0"/>
              <a:t>Medical notes summary</a:t>
            </a:r>
          </a:p>
          <a:p>
            <a:r>
              <a:rPr lang="en-US" dirty="0"/>
              <a:t>Drug discovery</a:t>
            </a:r>
          </a:p>
          <a:p>
            <a:r>
              <a:rPr lang="en-US" dirty="0"/>
              <a:t>Clinical trials</a:t>
            </a:r>
          </a:p>
          <a:p>
            <a:r>
              <a:rPr lang="en-US" dirty="0"/>
              <a:t>Hospital management</a:t>
            </a:r>
          </a:p>
          <a:p>
            <a:r>
              <a:rPr lang="en-US" dirty="0"/>
              <a:t>Personalized care management – health insurance company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1B8DB-9249-4728-B2AA-2D81F69A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135" y="2955027"/>
            <a:ext cx="4926673" cy="2406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AA6A47-3297-4FA3-B75F-40DB1A26AC71}"/>
              </a:ext>
            </a:extLst>
          </p:cNvPr>
          <p:cNvSpPr txBox="1"/>
          <p:nvPr/>
        </p:nvSpPr>
        <p:spPr>
          <a:xfrm>
            <a:off x="7443988" y="5258170"/>
            <a:ext cx="403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Transparent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Interpretation – Contextualization/Personalization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CABB6-7643-4E03-B594-AF7D0F3EAA0B}"/>
              </a:ext>
            </a:extLst>
          </p:cNvPr>
          <p:cNvSpPr txBox="1"/>
          <p:nvPr/>
        </p:nvSpPr>
        <p:spPr>
          <a:xfrm>
            <a:off x="808400" y="5915095"/>
            <a:ext cx="573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Whether AI can use data safely, securely, and appropriately and to be deployed ethically and effectively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C8794-8233-4973-9928-9F49DA59F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73" y="816776"/>
            <a:ext cx="3701571" cy="21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9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0CA20-F354-4232-8A78-D6AAF0F5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042" y="823037"/>
            <a:ext cx="11029616" cy="647863"/>
          </a:xfrm>
        </p:spPr>
        <p:txBody>
          <a:bodyPr/>
          <a:lstStyle/>
          <a:p>
            <a:r>
              <a:rPr lang="en-US" dirty="0"/>
              <a:t>Ai in healthcare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8683DA-0B66-4E60-9017-C8C410CD1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42" y="1612105"/>
            <a:ext cx="5402904" cy="4488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4277A-5190-4FF2-AE0E-239CE91F7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55" y="776255"/>
            <a:ext cx="5472125" cy="57674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55C4E7-1661-4F94-8419-746B52171B4E}"/>
              </a:ext>
            </a:extLst>
          </p:cNvPr>
          <p:cNvSpPr/>
          <p:nvPr/>
        </p:nvSpPr>
        <p:spPr>
          <a:xfrm>
            <a:off x="346549" y="621166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https://wellcome.org/sites/default/files/ai-in-health-ethical-social-political-challenges.pdf</a:t>
            </a:r>
          </a:p>
        </p:txBody>
      </p:sp>
    </p:spTree>
    <p:extLst>
      <p:ext uri="{BB962C8B-B14F-4D97-AF65-F5344CB8AC3E}">
        <p14:creationId xmlns:p14="http://schemas.microsoft.com/office/powerpoint/2010/main" val="53155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A1156C-532C-49E1-A201-BE089C9BD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59" y="753414"/>
            <a:ext cx="10751593" cy="5351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C2A587-3AD2-46FA-8228-DC74425C9877}"/>
              </a:ext>
            </a:extLst>
          </p:cNvPr>
          <p:cNvSpPr txBox="1"/>
          <p:nvPr/>
        </p:nvSpPr>
        <p:spPr>
          <a:xfrm>
            <a:off x="354050" y="6104586"/>
            <a:ext cx="1152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Morley, J., Machado, C. C. V., Burr, C., Cowls, J., Joshi, I., Taddeo, M., &amp; </a:t>
            </a:r>
            <a:r>
              <a:rPr lang="en-US" sz="1400" dirty="0" err="1"/>
              <a:t>Floridi</a:t>
            </a:r>
            <a:r>
              <a:rPr lang="en-US" sz="1400" dirty="0"/>
              <a:t>, L. (2022). The ethics of AI in healthcare: A mapping review. https://papers.ssrn.com/sol3/papers.cfm?abstract_id=3830408</a:t>
            </a:r>
          </a:p>
        </p:txBody>
      </p:sp>
    </p:spTree>
    <p:extLst>
      <p:ext uri="{BB962C8B-B14F-4D97-AF65-F5344CB8AC3E}">
        <p14:creationId xmlns:p14="http://schemas.microsoft.com/office/powerpoint/2010/main" val="424387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CCDD-4C29-43F4-8FB5-30DE6CD7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11" y="721518"/>
            <a:ext cx="11029616" cy="662151"/>
          </a:xfrm>
        </p:spPr>
        <p:txBody>
          <a:bodyPr/>
          <a:lstStyle/>
          <a:p>
            <a:r>
              <a:rPr lang="en-US" dirty="0"/>
              <a:t>Data Bias and trust: translational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29F9B-B43E-4326-9335-B035A3F2A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43050"/>
            <a:ext cx="5514808" cy="4796631"/>
          </a:xfrm>
        </p:spPr>
        <p:txBody>
          <a:bodyPr>
            <a:normAutofit/>
          </a:bodyPr>
          <a:lstStyle/>
          <a:p>
            <a:r>
              <a:rPr lang="en-US" dirty="0"/>
              <a:t>Bias in patient population distribution</a:t>
            </a:r>
          </a:p>
          <a:p>
            <a:r>
              <a:rPr lang="en-US" dirty="0"/>
              <a:t>Rare diseases</a:t>
            </a:r>
          </a:p>
          <a:p>
            <a:r>
              <a:rPr lang="en-US" dirty="0"/>
              <a:t>Lack of high-quality annotated data</a:t>
            </a:r>
          </a:p>
          <a:p>
            <a:r>
              <a:rPr lang="en-US" dirty="0"/>
              <a:t>Data privacy and sharing</a:t>
            </a:r>
          </a:p>
          <a:p>
            <a:r>
              <a:rPr lang="en-US" dirty="0"/>
              <a:t>Cross-modality of data: table, text, image, wave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Genomic data (cannot be de-identified)</a:t>
            </a:r>
          </a:p>
          <a:p>
            <a:endParaRPr lang="en-US" dirty="0"/>
          </a:p>
          <a:p>
            <a:r>
              <a:rPr lang="en-US" b="1" dirty="0"/>
              <a:t>Not all data are created equally</a:t>
            </a:r>
          </a:p>
          <a:p>
            <a:r>
              <a:rPr lang="en-US" b="1" dirty="0"/>
              <a:t>Data Governance</a:t>
            </a:r>
          </a:p>
          <a:p>
            <a:r>
              <a:rPr lang="en-US" b="1" dirty="0"/>
              <a:t>Data Standard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4EADD-93CE-411A-A846-04CFB884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239" y="1493020"/>
            <a:ext cx="6446069" cy="334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421A2-1574-4ACC-A19E-9F49A66042DD}"/>
              </a:ext>
            </a:extLst>
          </p:cNvPr>
          <p:cNvSpPr txBox="1"/>
          <p:nvPr/>
        </p:nvSpPr>
        <p:spPr>
          <a:xfrm>
            <a:off x="5243513" y="5093494"/>
            <a:ext cx="653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African-Americans comprise less than 5% of clinical trial participants and Hispanics just 1%, in spite of the fact that they represent 12% and 16% of the total US population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7859410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UR.pptx" id="{C8B94E25-33BD-45D5-BF09-DFDE6F66F827}" vid="{3906A810-667D-48F7-952C-A904CEA9ED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0</TotalTime>
  <Words>1235</Words>
  <Application>Microsoft Office PowerPoint</Application>
  <PresentationFormat>Widescreen</PresentationFormat>
  <Paragraphs>132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Retina</vt:lpstr>
      <vt:lpstr>Arial</vt:lpstr>
      <vt:lpstr>Cambria</vt:lpstr>
      <vt:lpstr>Franklin Gothic Book</vt:lpstr>
      <vt:lpstr>Franklin Gothic Demi</vt:lpstr>
      <vt:lpstr>Wingdings 2</vt:lpstr>
      <vt:lpstr>DividendVTI</vt:lpstr>
      <vt:lpstr>Ethics in AI Health</vt:lpstr>
      <vt:lpstr>Mindset shift: augment vs. automate/replace</vt:lpstr>
      <vt:lpstr>Human privileged skills</vt:lpstr>
      <vt:lpstr>AI doctor vs. human doctor</vt:lpstr>
      <vt:lpstr>In god we trust! in ai we trust? Whom to blame</vt:lpstr>
      <vt:lpstr>Ai in healthcare</vt:lpstr>
      <vt:lpstr>Ai in healthcare</vt:lpstr>
      <vt:lpstr>PowerPoint Presentation</vt:lpstr>
      <vt:lpstr>Data Bias and trust: translational</vt:lpstr>
      <vt:lpstr>The fall of IBM’s Watson Oncology</vt:lpstr>
      <vt:lpstr>Algorithm Transparency: explainability</vt:lpstr>
      <vt:lpstr>Contextualizing AI results: Ethics of Carebots</vt:lpstr>
      <vt:lpstr>Design: a trust bridge between AI, doctor, and patient</vt:lpstr>
      <vt:lpstr>demistifying ai</vt:lpstr>
      <vt:lpstr>ChatGPT and Ethical AI in Healthcare</vt:lpstr>
      <vt:lpstr>How ChatGPT thinks about this</vt:lpstr>
      <vt:lpstr>How ChatGPT thinks about ethical ai in healthcare</vt:lpstr>
      <vt:lpstr>Long way to 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2022-12-27T00:50:28Z</dcterms:created>
  <dcterms:modified xsi:type="dcterms:W3CDTF">2023-10-23T02:52:49Z</dcterms:modified>
</cp:coreProperties>
</file>